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7772400" cx="10058400"/>
  <p:notesSz cx="6858000" cy="9144000"/>
  <p:embeddedFontLst>
    <p:embeddedFont>
      <p:font typeface="Heebo"/>
      <p:regular r:id="rId15"/>
      <p:bold r:id="rId16"/>
    </p:embeddedFont>
    <p:embeddedFont>
      <p:font typeface="Nunito"/>
      <p:regular r:id="rId17"/>
      <p:bold r:id="rId18"/>
      <p:italic r:id="rId19"/>
      <p:boldItalic r:id="rId20"/>
    </p:embeddedFont>
    <p:embeddedFont>
      <p:font typeface="Helvetica Neue"/>
      <p:regular r:id="rId21"/>
      <p:bold r:id="rId22"/>
      <p:italic r:id="rId23"/>
      <p:boldItalic r:id="rId24"/>
    </p:embeddedFont>
    <p:embeddedFont>
      <p:font typeface="Century Gothic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9" roundtripDataSignature="AMtx7miR7C9qBhSplmKTGvSAmQrn7Bjh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044A3D1-94A6-48AB-9D4C-83FD091E8257}">
  <a:tblStyle styleId="{1044A3D1-94A6-48AB-9D4C-83FD091E825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Italic.fntdata"/><Relationship Id="rId22" Type="http://schemas.openxmlformats.org/officeDocument/2006/relationships/font" Target="fonts/HelveticaNeue-bold.fntdata"/><Relationship Id="rId21" Type="http://schemas.openxmlformats.org/officeDocument/2006/relationships/font" Target="fonts/HelveticaNeue-regular.fntdata"/><Relationship Id="rId24" Type="http://schemas.openxmlformats.org/officeDocument/2006/relationships/font" Target="fonts/HelveticaNeue-boldItalic.fntdata"/><Relationship Id="rId23" Type="http://schemas.openxmlformats.org/officeDocument/2006/relationships/font" Target="fonts/HelveticaNeue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enturyGothic-bold.fntdata"/><Relationship Id="rId25" Type="http://schemas.openxmlformats.org/officeDocument/2006/relationships/font" Target="fonts/CenturyGothic-regular.fntdata"/><Relationship Id="rId28" Type="http://schemas.openxmlformats.org/officeDocument/2006/relationships/font" Target="fonts/CenturyGothic-boldItalic.fntdata"/><Relationship Id="rId27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Heebo-regular.fntdata"/><Relationship Id="rId14" Type="http://schemas.openxmlformats.org/officeDocument/2006/relationships/slide" Target="slides/slide9.xml"/><Relationship Id="rId17" Type="http://schemas.openxmlformats.org/officeDocument/2006/relationships/font" Target="fonts/Nunito-regular.fntdata"/><Relationship Id="rId16" Type="http://schemas.openxmlformats.org/officeDocument/2006/relationships/font" Target="fonts/Heebo-bold.fntdata"/><Relationship Id="rId19" Type="http://schemas.openxmlformats.org/officeDocument/2006/relationships/font" Target="fonts/Nunito-italic.fntdata"/><Relationship Id="rId18" Type="http://schemas.openxmlformats.org/officeDocument/2006/relationships/font" Target="fonts/Nuni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5" name="Google Shape;5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2" name="Google Shape;6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9" name="Google Shape;6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7" name="Google Shape;7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5" name="Google Shape;8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3" name="Google Shape;10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0" name="Google Shape;12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ngle Layout">
  <p:cSld name="Jungle Layout"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/>
          <p:nvPr>
            <p:ph idx="2" type="pic"/>
          </p:nvPr>
        </p:nvSpPr>
        <p:spPr>
          <a:xfrm>
            <a:off x="0" y="0"/>
            <a:ext cx="10058400" cy="7772400"/>
          </a:xfrm>
          <a:prstGeom prst="rect">
            <a:avLst/>
          </a:prstGeom>
          <a:noFill/>
          <a:ln>
            <a:noFill/>
          </a:ln>
        </p:spPr>
      </p:sp>
      <p:sp>
        <p:nvSpPr>
          <p:cNvPr id="13" name="Google Shape;13;p11"/>
          <p:cNvSpPr txBox="1"/>
          <p:nvPr>
            <p:ph type="title"/>
          </p:nvPr>
        </p:nvSpPr>
        <p:spPr>
          <a:xfrm>
            <a:off x="1081572" y="1464944"/>
            <a:ext cx="7893986" cy="4538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1"/>
          <p:cNvSpPr txBox="1"/>
          <p:nvPr>
            <p:ph idx="1" type="body"/>
          </p:nvPr>
        </p:nvSpPr>
        <p:spPr>
          <a:xfrm>
            <a:off x="1082843" y="1874108"/>
            <a:ext cx="7892716" cy="5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b="1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3" type="body"/>
          </p:nvPr>
        </p:nvSpPr>
        <p:spPr>
          <a:xfrm>
            <a:off x="1280160" y="2692764"/>
            <a:ext cx="7498080" cy="417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i="0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indent="-3556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4" type="body"/>
          </p:nvPr>
        </p:nvSpPr>
        <p:spPr>
          <a:xfrm>
            <a:off x="692150" y="3106816"/>
            <a:ext cx="8674100" cy="882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b="0" i="0" sz="5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5" type="body"/>
          </p:nvPr>
        </p:nvSpPr>
        <p:spPr>
          <a:xfrm>
            <a:off x="692150" y="4024337"/>
            <a:ext cx="8672830" cy="522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i="0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indent="-3556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1"/>
          <p:cNvSpPr/>
          <p:nvPr>
            <p:ph idx="6" type="pic"/>
          </p:nvPr>
        </p:nvSpPr>
        <p:spPr>
          <a:xfrm>
            <a:off x="2706688" y="4721225"/>
            <a:ext cx="1606550" cy="522288"/>
          </a:xfrm>
          <a:prstGeom prst="rect">
            <a:avLst/>
          </a:prstGeom>
          <a:noFill/>
          <a:ln>
            <a:noFill/>
          </a:ln>
        </p:spPr>
      </p:sp>
      <p:sp>
        <p:nvSpPr>
          <p:cNvPr id="19" name="Google Shape;19;p11"/>
          <p:cNvSpPr txBox="1"/>
          <p:nvPr>
            <p:ph idx="7" type="body"/>
          </p:nvPr>
        </p:nvSpPr>
        <p:spPr>
          <a:xfrm>
            <a:off x="5355774" y="4654823"/>
            <a:ext cx="3127375" cy="4280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b="0" i="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0" i="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b="0" i="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b="0" i="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8" type="body"/>
          </p:nvPr>
        </p:nvSpPr>
        <p:spPr>
          <a:xfrm>
            <a:off x="2281066" y="5194312"/>
            <a:ext cx="2748133" cy="5229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b="0" i="0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b="0" i="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0" i="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b="0" i="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b="0" i="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9" type="body"/>
          </p:nvPr>
        </p:nvSpPr>
        <p:spPr>
          <a:xfrm>
            <a:off x="5338841" y="5194312"/>
            <a:ext cx="3127375" cy="4280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b="0" i="0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b="0" i="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0" i="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b="0" i="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b="0" i="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22" name="Google Shape;22;p11"/>
          <p:cNvGrpSpPr/>
          <p:nvPr/>
        </p:nvGrpSpPr>
        <p:grpSpPr>
          <a:xfrm>
            <a:off x="2373346" y="5085571"/>
            <a:ext cx="5311708" cy="0"/>
            <a:chOff x="2322273" y="5085571"/>
            <a:chExt cx="5311708" cy="0"/>
          </a:xfrm>
        </p:grpSpPr>
        <p:cxnSp>
          <p:nvCxnSpPr>
            <p:cNvPr id="23" name="Google Shape;23;p11"/>
            <p:cNvCxnSpPr/>
            <p:nvPr/>
          </p:nvCxnSpPr>
          <p:spPr>
            <a:xfrm>
              <a:off x="2322273" y="5085571"/>
              <a:ext cx="2266504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11"/>
            <p:cNvCxnSpPr/>
            <p:nvPr/>
          </p:nvCxnSpPr>
          <p:spPr>
            <a:xfrm>
              <a:off x="5367477" y="5085571"/>
              <a:ext cx="2266504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ala Layout">
  <p:cSld name="Koala Layout">
    <p:bg>
      <p:bgPr>
        <a:solidFill>
          <a:schemeClr val="lt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/>
          <p:nvPr>
            <p:ph idx="2" type="pic"/>
          </p:nvPr>
        </p:nvSpPr>
        <p:spPr>
          <a:xfrm>
            <a:off x="0" y="0"/>
            <a:ext cx="10058400" cy="7772400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12"/>
          <p:cNvSpPr txBox="1"/>
          <p:nvPr>
            <p:ph type="title"/>
          </p:nvPr>
        </p:nvSpPr>
        <p:spPr>
          <a:xfrm>
            <a:off x="1081572" y="1464944"/>
            <a:ext cx="7893986" cy="4538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" type="body"/>
          </p:nvPr>
        </p:nvSpPr>
        <p:spPr>
          <a:xfrm>
            <a:off x="1082843" y="1874108"/>
            <a:ext cx="7892716" cy="5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3" type="body"/>
          </p:nvPr>
        </p:nvSpPr>
        <p:spPr>
          <a:xfrm>
            <a:off x="1280160" y="2692764"/>
            <a:ext cx="7498080" cy="417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i="0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indent="-3556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4" type="body"/>
          </p:nvPr>
        </p:nvSpPr>
        <p:spPr>
          <a:xfrm>
            <a:off x="692150" y="3106816"/>
            <a:ext cx="8674100" cy="882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5" type="body"/>
          </p:nvPr>
        </p:nvSpPr>
        <p:spPr>
          <a:xfrm>
            <a:off x="692150" y="4024337"/>
            <a:ext cx="8672830" cy="522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i="0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indent="-3556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2"/>
          <p:cNvSpPr/>
          <p:nvPr>
            <p:ph idx="6" type="pic"/>
          </p:nvPr>
        </p:nvSpPr>
        <p:spPr>
          <a:xfrm>
            <a:off x="2706688" y="4721225"/>
            <a:ext cx="1606550" cy="522288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12"/>
          <p:cNvSpPr txBox="1"/>
          <p:nvPr>
            <p:ph idx="7" type="body"/>
          </p:nvPr>
        </p:nvSpPr>
        <p:spPr>
          <a:xfrm>
            <a:off x="2281066" y="5194312"/>
            <a:ext cx="2748133" cy="5229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b="0" i="0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b="0" i="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0" i="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b="0" i="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b="0" i="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34" name="Google Shape;34;p12"/>
          <p:cNvGrpSpPr/>
          <p:nvPr/>
        </p:nvGrpSpPr>
        <p:grpSpPr>
          <a:xfrm>
            <a:off x="2373346" y="5085571"/>
            <a:ext cx="5311708" cy="0"/>
            <a:chOff x="2322273" y="5085571"/>
            <a:chExt cx="5311708" cy="0"/>
          </a:xfrm>
        </p:grpSpPr>
        <p:cxnSp>
          <p:nvCxnSpPr>
            <p:cNvPr id="35" name="Google Shape;35;p12"/>
            <p:cNvCxnSpPr/>
            <p:nvPr/>
          </p:nvCxnSpPr>
          <p:spPr>
            <a:xfrm>
              <a:off x="2322273" y="5085571"/>
              <a:ext cx="2266504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6" name="Google Shape;36;p12"/>
            <p:cNvCxnSpPr/>
            <p:nvPr/>
          </p:nvCxnSpPr>
          <p:spPr>
            <a:xfrm>
              <a:off x="5367477" y="5085571"/>
              <a:ext cx="2266504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7" name="Google Shape;37;p12"/>
          <p:cNvSpPr txBox="1"/>
          <p:nvPr>
            <p:ph idx="8" type="body"/>
          </p:nvPr>
        </p:nvSpPr>
        <p:spPr>
          <a:xfrm>
            <a:off x="5355774" y="4654823"/>
            <a:ext cx="3127375" cy="4280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b="0" i="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0" i="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b="0" i="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b="0" i="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9" type="body"/>
          </p:nvPr>
        </p:nvSpPr>
        <p:spPr>
          <a:xfrm>
            <a:off x="5338841" y="5194312"/>
            <a:ext cx="3127375" cy="4280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b="0" i="0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b="0" i="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0" i="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b="0" i="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b="0" i="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lar Bear Layout">
  <p:cSld name="Polar Bear Layout">
    <p:bg>
      <p:bgPr>
        <a:solidFill>
          <a:schemeClr val="lt1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3"/>
          <p:cNvSpPr/>
          <p:nvPr>
            <p:ph idx="2" type="pic"/>
          </p:nvPr>
        </p:nvSpPr>
        <p:spPr>
          <a:xfrm>
            <a:off x="0" y="0"/>
            <a:ext cx="10058400" cy="77724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13"/>
          <p:cNvSpPr txBox="1"/>
          <p:nvPr>
            <p:ph type="title"/>
          </p:nvPr>
        </p:nvSpPr>
        <p:spPr>
          <a:xfrm>
            <a:off x="1081572" y="1464944"/>
            <a:ext cx="7893986" cy="4538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1082843" y="1874108"/>
            <a:ext cx="7892716" cy="5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3" type="body"/>
          </p:nvPr>
        </p:nvSpPr>
        <p:spPr>
          <a:xfrm>
            <a:off x="1280160" y="2692764"/>
            <a:ext cx="7498080" cy="417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i="0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indent="-3556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4" type="body"/>
          </p:nvPr>
        </p:nvSpPr>
        <p:spPr>
          <a:xfrm>
            <a:off x="692150" y="3106816"/>
            <a:ext cx="8674100" cy="882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26A3BF"/>
              </a:buClr>
              <a:buSzPts val="5400"/>
              <a:buNone/>
              <a:defRPr b="0" i="0" sz="5400">
                <a:solidFill>
                  <a:srgbClr val="26A3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3"/>
          <p:cNvSpPr txBox="1"/>
          <p:nvPr>
            <p:ph idx="5" type="body"/>
          </p:nvPr>
        </p:nvSpPr>
        <p:spPr>
          <a:xfrm>
            <a:off x="692150" y="4024337"/>
            <a:ext cx="8672830" cy="522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i="0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indent="-3556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3"/>
          <p:cNvSpPr/>
          <p:nvPr>
            <p:ph idx="6" type="pic"/>
          </p:nvPr>
        </p:nvSpPr>
        <p:spPr>
          <a:xfrm>
            <a:off x="2706688" y="4721225"/>
            <a:ext cx="1606550" cy="522288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13"/>
          <p:cNvSpPr txBox="1"/>
          <p:nvPr>
            <p:ph idx="7" type="body"/>
          </p:nvPr>
        </p:nvSpPr>
        <p:spPr>
          <a:xfrm>
            <a:off x="2281066" y="5194312"/>
            <a:ext cx="2748133" cy="5229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b="0" i="0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b="0" i="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0" i="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b="0" i="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b="0" i="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48" name="Google Shape;48;p13"/>
          <p:cNvGrpSpPr/>
          <p:nvPr/>
        </p:nvGrpSpPr>
        <p:grpSpPr>
          <a:xfrm>
            <a:off x="2373346" y="5085571"/>
            <a:ext cx="5311708" cy="0"/>
            <a:chOff x="2322273" y="5085571"/>
            <a:chExt cx="5311708" cy="0"/>
          </a:xfrm>
        </p:grpSpPr>
        <p:cxnSp>
          <p:nvCxnSpPr>
            <p:cNvPr id="49" name="Google Shape;49;p13"/>
            <p:cNvCxnSpPr/>
            <p:nvPr/>
          </p:nvCxnSpPr>
          <p:spPr>
            <a:xfrm>
              <a:off x="2322273" y="5085571"/>
              <a:ext cx="2266504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0" name="Google Shape;50;p13"/>
            <p:cNvCxnSpPr/>
            <p:nvPr/>
          </p:nvCxnSpPr>
          <p:spPr>
            <a:xfrm>
              <a:off x="5367477" y="5085571"/>
              <a:ext cx="2266504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1" name="Google Shape;51;p13"/>
          <p:cNvSpPr txBox="1"/>
          <p:nvPr>
            <p:ph idx="8" type="body"/>
          </p:nvPr>
        </p:nvSpPr>
        <p:spPr>
          <a:xfrm>
            <a:off x="5355774" y="4654823"/>
            <a:ext cx="3127375" cy="4280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b="0" i="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0" i="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b="0" i="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b="0" i="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9" type="body"/>
          </p:nvPr>
        </p:nvSpPr>
        <p:spPr>
          <a:xfrm>
            <a:off x="5338841" y="5194312"/>
            <a:ext cx="3127375" cy="4280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b="0" i="0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b="0" i="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0" i="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b="0" i="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b="0" i="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40"/>
              <a:buFont typeface="Arial"/>
              <a:buNone/>
              <a:defRPr b="0" i="0" sz="484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418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Arial"/>
              <a:buChar char="•"/>
              <a:defRPr b="0" i="0" sz="30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6240" lvl="1" marL="9144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Arial"/>
              <a:buChar char="•"/>
              <a:defRPr b="0" i="0" sz="264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330" lvl="3" marL="18288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4329" lvl="4" marL="22860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4329" lvl="5" marL="27432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4329" lvl="6" marL="32004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4329" lvl="7" marL="36576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4329" lvl="8" marL="41148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 pattern. Jungle cat and leaves" id="57" name="Google Shape;57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058400" cy="77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"/>
          <p:cNvSpPr txBox="1"/>
          <p:nvPr>
            <p:ph idx="4" type="body"/>
          </p:nvPr>
        </p:nvSpPr>
        <p:spPr>
          <a:xfrm>
            <a:off x="1001791" y="2436454"/>
            <a:ext cx="8674100" cy="882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</a:pPr>
            <a:r>
              <a:rPr lang="en-IN"/>
              <a:t>ARRAY OPERATORS</a:t>
            </a:r>
            <a:endParaRPr/>
          </a:p>
        </p:txBody>
      </p:sp>
      <p:sp>
        <p:nvSpPr>
          <p:cNvPr id="59" name="Google Shape;59;p1"/>
          <p:cNvSpPr txBox="1"/>
          <p:nvPr>
            <p:ph idx="5" type="body"/>
          </p:nvPr>
        </p:nvSpPr>
        <p:spPr>
          <a:xfrm>
            <a:off x="543625" y="4248326"/>
            <a:ext cx="8673000" cy="13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b="1" lang="en-IN" sz="1900">
                <a:solidFill>
                  <a:srgbClr val="741B47"/>
                </a:solidFill>
              </a:rPr>
              <a:t>BY </a:t>
            </a:r>
            <a:endParaRPr b="1" sz="1900">
              <a:solidFill>
                <a:srgbClr val="741B47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b="1" lang="en-IN" sz="1900">
                <a:solidFill>
                  <a:srgbClr val="741B47"/>
                </a:solidFill>
              </a:rPr>
              <a:t>MS.AKILANDESWARI, M.C.A., M.PHIL., B.ED., PDIT</a:t>
            </a:r>
            <a:endParaRPr b="1" sz="1900">
              <a:solidFill>
                <a:srgbClr val="741B47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b="1" lang="en-IN" sz="1900">
                <a:solidFill>
                  <a:srgbClr val="741B47"/>
                </a:solidFill>
              </a:rPr>
              <a:t> ASSISTANT PROFESSOR,</a:t>
            </a:r>
            <a:endParaRPr b="1" sz="1900">
              <a:solidFill>
                <a:srgbClr val="741B47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b="1" lang="en-IN" sz="1900">
                <a:solidFill>
                  <a:srgbClr val="741B47"/>
                </a:solidFill>
              </a:rPr>
              <a:t>DEPARTMENT OF COMPUTER SCIENCE,</a:t>
            </a:r>
            <a:endParaRPr b="1" sz="1900">
              <a:solidFill>
                <a:srgbClr val="741B47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b="1" lang="en-IN" sz="1900">
                <a:solidFill>
                  <a:srgbClr val="741B47"/>
                </a:solidFill>
              </a:rPr>
              <a:t>SIGC,TRICHY</a:t>
            </a:r>
            <a:endParaRPr b="1" sz="1900">
              <a:solidFill>
                <a:srgbClr val="741B47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agram, Koala in a tree " id="64" name="Google Shape;64;p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058400" cy="7772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5" name="Google Shape;65;p2"/>
          <p:cNvGraphicFramePr/>
          <p:nvPr/>
        </p:nvGraphicFramePr>
        <p:xfrm>
          <a:off x="1840063" y="1847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{1044A3D1-94A6-48AB-9D4C-83FD091E8257}</a:tableStyleId>
              </a:tblPr>
              <a:tblGrid>
                <a:gridCol w="1076625"/>
                <a:gridCol w="1619450"/>
                <a:gridCol w="3682200"/>
              </a:tblGrid>
              <a:tr h="259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IN" sz="1200" u="none" cap="none" strike="noStrike">
                          <a:solidFill>
                            <a:srgbClr val="FF0000"/>
                          </a:solidFill>
                        </a:rPr>
                        <a:t>Name</a:t>
                      </a:r>
                      <a:endParaRPr sz="1400" u="none" cap="none" strike="noStrike"/>
                    </a:p>
                  </a:txBody>
                  <a:tcPr marT="46950" marB="46950" marR="46950" marL="4695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IN" sz="1200" u="none" cap="none" strike="noStrike">
                          <a:solidFill>
                            <a:srgbClr val="002060"/>
                          </a:solidFill>
                        </a:rPr>
                        <a:t>Example</a:t>
                      </a:r>
                      <a:endParaRPr sz="1400" u="none" cap="none" strike="noStrike"/>
                    </a:p>
                  </a:txBody>
                  <a:tcPr marT="46950" marB="46950" marR="46950" marL="4695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IN" sz="1200" u="none" cap="none" strike="noStrike">
                          <a:solidFill>
                            <a:srgbClr val="626C0F"/>
                          </a:solidFill>
                        </a:rPr>
                        <a:t>Result</a:t>
                      </a:r>
                      <a:endParaRPr sz="1400" u="none" cap="none" strike="noStrike"/>
                    </a:p>
                  </a:txBody>
                  <a:tcPr marT="46950" marB="46950" marR="46950" marL="4695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862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IN" sz="1200" u="none" cap="none" strike="noStrike">
                          <a:solidFill>
                            <a:srgbClr val="FF0000"/>
                          </a:solidFill>
                        </a:rPr>
                        <a:t>Union</a:t>
                      </a:r>
                      <a:endParaRPr sz="1400" u="none" cap="none" strike="noStrike"/>
                    </a:p>
                  </a:txBody>
                  <a:tcPr marT="46950" marB="46950" marR="46950" marL="4695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IN" sz="1200" u="none" cap="none" strike="noStrike">
                          <a:solidFill>
                            <a:srgbClr val="002060"/>
                          </a:solidFill>
                        </a:rPr>
                        <a:t>$x + $y</a:t>
                      </a:r>
                      <a:endParaRPr sz="1400" u="none" cap="none" strike="noStrike"/>
                    </a:p>
                  </a:txBody>
                  <a:tcPr marT="46950" marB="46950" marR="46950" marL="4695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IN" sz="1200" u="none" cap="none" strike="noStrike">
                          <a:solidFill>
                            <a:srgbClr val="626C0F"/>
                          </a:solidFill>
                        </a:rPr>
                        <a:t>Union of $x and $y. The + operator appends elements of remaining keys from the right-sided array to the left-handed, but duplicated keys are not overwritten.</a:t>
                      </a:r>
                      <a:endParaRPr sz="1400" u="none" cap="none" strike="noStrike"/>
                    </a:p>
                  </a:txBody>
                  <a:tcPr marT="46950" marB="46950" marR="46950" marL="4695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80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IN" sz="1200" u="none" cap="none" strike="noStrike">
                          <a:solidFill>
                            <a:srgbClr val="FF0000"/>
                          </a:solidFill>
                        </a:rPr>
                        <a:t>Equality</a:t>
                      </a:r>
                      <a:endParaRPr sz="1400" u="none" cap="none" strike="noStrike"/>
                    </a:p>
                  </a:txBody>
                  <a:tcPr marT="46950" marB="46950" marR="46950" marL="4695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IN" sz="1200" u="none" cap="none" strike="noStrike">
                          <a:solidFill>
                            <a:srgbClr val="002060"/>
                          </a:solidFill>
                        </a:rPr>
                        <a:t>$x == $y</a:t>
                      </a:r>
                      <a:endParaRPr sz="1400" u="none" cap="none" strike="noStrike"/>
                    </a:p>
                  </a:txBody>
                  <a:tcPr marT="46950" marB="46950" marR="46950" marL="4695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IN" sz="1200" u="none" cap="none" strike="noStrike">
                          <a:solidFill>
                            <a:srgbClr val="626C0F"/>
                          </a:solidFill>
                        </a:rPr>
                        <a:t>TRUE if $x and $y have the same key/value pairs.</a:t>
                      </a:r>
                      <a:endParaRPr sz="1400" u="none" cap="none" strike="noStrike"/>
                    </a:p>
                  </a:txBody>
                  <a:tcPr marT="46950" marB="46950" marR="46950" marL="4695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80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IN" sz="1200" u="none" cap="none" strike="noStrike">
                          <a:solidFill>
                            <a:srgbClr val="FF0000"/>
                          </a:solidFill>
                        </a:rPr>
                        <a:t>Identity</a:t>
                      </a:r>
                      <a:endParaRPr sz="1400" u="none" cap="none" strike="noStrike"/>
                    </a:p>
                  </a:txBody>
                  <a:tcPr marT="46950" marB="46950" marR="46950" marL="4695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IN" sz="1200" u="none" cap="none" strike="noStrike">
                          <a:solidFill>
                            <a:srgbClr val="002060"/>
                          </a:solidFill>
                        </a:rPr>
                        <a:t>$x === $y</a:t>
                      </a:r>
                      <a:endParaRPr sz="1400" u="none" cap="none" strike="noStrike"/>
                    </a:p>
                  </a:txBody>
                  <a:tcPr marT="46950" marB="46950" marR="46950" marL="4695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IN" sz="1200" u="none" cap="none" strike="noStrike">
                          <a:solidFill>
                            <a:srgbClr val="626C0F"/>
                          </a:solidFill>
                        </a:rPr>
                        <a:t>TRUE if $x and $y have the same key/value pairs in the same order and of the same types.</a:t>
                      </a:r>
                      <a:endParaRPr sz="1400" u="none" cap="none" strike="noStrike"/>
                    </a:p>
                  </a:txBody>
                  <a:tcPr marT="46950" marB="46950" marR="46950" marL="4695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30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IN" sz="1200" u="none" cap="none" strike="noStrike">
                          <a:solidFill>
                            <a:srgbClr val="FF0000"/>
                          </a:solidFill>
                        </a:rPr>
                        <a:t>Inequality</a:t>
                      </a:r>
                      <a:endParaRPr sz="1400" u="none" cap="none" strike="noStrike"/>
                    </a:p>
                  </a:txBody>
                  <a:tcPr marT="46950" marB="46950" marR="46950" marL="4695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IN" sz="1200" u="none" cap="none" strike="noStrike">
                          <a:solidFill>
                            <a:srgbClr val="002060"/>
                          </a:solidFill>
                        </a:rPr>
                        <a:t>$x != $y</a:t>
                      </a:r>
                      <a:endParaRPr sz="1400" u="none" cap="none" strike="noStrike"/>
                    </a:p>
                  </a:txBody>
                  <a:tcPr marT="46950" marB="46950" marR="46950" marL="4695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IN" sz="1200" u="none" cap="none" strike="noStrike">
                          <a:solidFill>
                            <a:srgbClr val="626C0F"/>
                          </a:solidFill>
                        </a:rPr>
                        <a:t>TRUE if $x is not equal to $y.</a:t>
                      </a:r>
                      <a:endParaRPr sz="1400" u="none" cap="none" strike="noStrike"/>
                    </a:p>
                  </a:txBody>
                  <a:tcPr marT="46950" marB="46950" marR="46950" marL="4695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30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IN" sz="1200" u="none" cap="none" strike="noStrike">
                          <a:solidFill>
                            <a:srgbClr val="FF0000"/>
                          </a:solidFill>
                        </a:rPr>
                        <a:t>Inequality</a:t>
                      </a:r>
                      <a:endParaRPr sz="1400" u="none" cap="none" strike="noStrike"/>
                    </a:p>
                  </a:txBody>
                  <a:tcPr marT="46950" marB="46950" marR="46950" marL="4695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IN" sz="1200" u="none" cap="none" strike="noStrike">
                          <a:solidFill>
                            <a:srgbClr val="002060"/>
                          </a:solidFill>
                        </a:rPr>
                        <a:t>$x &lt;&gt; $y</a:t>
                      </a:r>
                      <a:endParaRPr sz="1400" u="none" cap="none" strike="noStrike"/>
                    </a:p>
                  </a:txBody>
                  <a:tcPr marT="46950" marB="46950" marR="46950" marL="4695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IN" sz="1200" u="none" cap="none" strike="noStrike">
                          <a:solidFill>
                            <a:srgbClr val="626C0F"/>
                          </a:solidFill>
                        </a:rPr>
                        <a:t>TRUE if $x is not equal to $y.</a:t>
                      </a:r>
                      <a:endParaRPr sz="1400" u="none" cap="none" strike="noStrike"/>
                    </a:p>
                  </a:txBody>
                  <a:tcPr marT="46950" marB="46950" marR="46950" marL="4695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30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IN" sz="1200" u="none" cap="none" strike="noStrike">
                          <a:solidFill>
                            <a:srgbClr val="FF0000"/>
                          </a:solidFill>
                        </a:rPr>
                        <a:t>Non-identity</a:t>
                      </a:r>
                      <a:endParaRPr sz="1400" u="none" cap="none" strike="noStrike"/>
                    </a:p>
                  </a:txBody>
                  <a:tcPr marT="46950" marB="46950" marR="46950" marL="4695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IN" sz="1200" u="none" cap="none" strike="noStrike">
                          <a:solidFill>
                            <a:srgbClr val="002060"/>
                          </a:solidFill>
                        </a:rPr>
                        <a:t>$x !== $y</a:t>
                      </a:r>
                      <a:endParaRPr sz="1400" u="none" cap="none" strike="noStrike"/>
                    </a:p>
                  </a:txBody>
                  <a:tcPr marT="46950" marB="46950" marR="46950" marL="4695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IN" sz="1200" u="none" cap="none" strike="noStrike">
                          <a:solidFill>
                            <a:srgbClr val="626C0F"/>
                          </a:solidFill>
                        </a:rPr>
                        <a:t>TRUE if $x is not identical to $y.</a:t>
                      </a:r>
                      <a:endParaRPr sz="1400" u="none" cap="none" strike="noStrike"/>
                    </a:p>
                  </a:txBody>
                  <a:tcPr marT="46950" marB="46950" marR="46950" marL="4695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6" name="Google Shape;66;p2"/>
          <p:cNvSpPr txBox="1"/>
          <p:nvPr>
            <p:ph idx="1" type="body"/>
          </p:nvPr>
        </p:nvSpPr>
        <p:spPr>
          <a:xfrm>
            <a:off x="411635" y="341217"/>
            <a:ext cx="7892716" cy="5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i="0" lang="en-IN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List of array operators</a:t>
            </a:r>
            <a:endParaRPr b="0" i="0" sz="800" u="none" cap="none" strike="noStrike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agram, Koala in a tree " id="71" name="Google Shape;71;p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058400" cy="77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3"/>
          <p:cNvSpPr txBox="1"/>
          <p:nvPr>
            <p:ph idx="1" type="body"/>
          </p:nvPr>
        </p:nvSpPr>
        <p:spPr>
          <a:xfrm>
            <a:off x="411635" y="341217"/>
            <a:ext cx="7892716" cy="5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N"/>
              <a:t>Union of arrays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73" name="Google Shape;73;p3"/>
          <p:cNvSpPr txBox="1"/>
          <p:nvPr/>
        </p:nvSpPr>
        <p:spPr>
          <a:xfrm>
            <a:off x="2324910" y="1285505"/>
            <a:ext cx="5515583" cy="25414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b="0" i="0" lang="en-I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Union operator appends the right-hand array appended to left-hand array. 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b="0" i="0" lang="en-I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a key exists in both arrays, the elements from the left-hand array will be used,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b="0" i="0" lang="en-I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matching elements from the right-hand array will be ignored.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2208179" y="3830400"/>
            <a:ext cx="6974732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&lt;?php</a:t>
            </a:r>
            <a:endParaRPr b="0" i="0" sz="1800" u="none" cap="none" strike="noStrik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$a = array("a" =&gt; "apple", "b" =&gt; "banana");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$b = array("a" =&gt; "pear", "b" =&gt; "strawberry", "c" =&gt; "cherry");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$c = $a + $b; // Union of $a and $b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echo "Union of \$a and \$b: \n";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var_dump($c);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olar bear, ice bergs " id="79" name="Google Shape;79;p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058400" cy="77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4"/>
          <p:cNvSpPr txBox="1"/>
          <p:nvPr/>
        </p:nvSpPr>
        <p:spPr>
          <a:xfrm>
            <a:off x="1284051" y="1001949"/>
            <a:ext cx="6848272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&lt;?php</a:t>
            </a:r>
            <a:endParaRPr b="0" i="0" sz="1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$a = array("a" =&gt; "apple", "b" =&gt; "banana");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$b = array("a" =&gt; "pear", "b" =&gt; "strawberry", "c" =&gt; "cherry");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$c = $a + $b; // Union of $a and $b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echo "Union of \$a and \$b: \n";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var_dump($c);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$c = $b + $a; // Union of $b and $a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echo "Union of \$b and \$a: \n";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var_dump($c);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$a += $b; // Union of $a += $b is $a and $b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echo "Union of \$a += \$b: \n";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var_dump($a);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?&gt;</a:t>
            </a:r>
            <a:endParaRPr b="0" i="0" sz="1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4"/>
          <p:cNvSpPr txBox="1"/>
          <p:nvPr/>
        </p:nvSpPr>
        <p:spPr>
          <a:xfrm>
            <a:off x="6313253" y="2049527"/>
            <a:ext cx="3463046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Union of $a and $b: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array(3) {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["a"]=&gt;  string(5) "apple"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["b"]=&gt;  string(6) "banana"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["c"]=&gt;  string(6) "cherry"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Union of $b and $a: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array(3) {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["a"]=&gt; string(4) "pear"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["b"]=&gt; string(10) "strawberry"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["c"]=&gt; string(6) "cherry"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Union of $a += $b: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array(3) {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["a"]=&gt;  string(5) "apple"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["b"]=&gt;  string(6) "banana"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["c"]=&gt;  string(6) "cherry"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4"/>
          <p:cNvSpPr txBox="1"/>
          <p:nvPr>
            <p:ph idx="1" type="body"/>
          </p:nvPr>
        </p:nvSpPr>
        <p:spPr>
          <a:xfrm>
            <a:off x="411635" y="341217"/>
            <a:ext cx="7892716" cy="5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N">
                <a:latin typeface="Helvetica Neue"/>
                <a:ea typeface="Helvetica Neue"/>
                <a:cs typeface="Helvetica Neue"/>
                <a:sym typeface="Helvetica Neue"/>
              </a:rPr>
              <a:t>UNION OPERATORS (+) - ARRAYS</a:t>
            </a:r>
            <a:endParaRPr b="0" i="0" sz="800" u="none" cap="none" strike="noStrike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agram, Koala in a tree " id="87" name="Google Shape;87;p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058400" cy="77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5"/>
          <p:cNvSpPr txBox="1"/>
          <p:nvPr>
            <p:ph idx="1" type="body"/>
          </p:nvPr>
        </p:nvSpPr>
        <p:spPr>
          <a:xfrm>
            <a:off x="411635" y="341217"/>
            <a:ext cx="7892716" cy="5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IN"/>
              <a:t>COMPARISON OPERATORS - ARRAYS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89" name="Google Shape;89;p5"/>
          <p:cNvSpPr txBox="1"/>
          <p:nvPr/>
        </p:nvSpPr>
        <p:spPr>
          <a:xfrm>
            <a:off x="2033082" y="1229988"/>
            <a:ext cx="5807412" cy="21259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b="0" i="0" lang="en-I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arrays are said to be equal if they have same key-value pairs. Following example has an indexed array and other associative array with keys corresponding to index of elements in first. Hence both are equal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"/>
          <p:cNvSpPr txBox="1"/>
          <p:nvPr/>
        </p:nvSpPr>
        <p:spPr>
          <a:xfrm>
            <a:off x="1605064" y="3201305"/>
            <a:ext cx="5097294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&lt;?php</a:t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$arr1=array(0=&gt;70, 2=&gt;80, 1=&gt;90);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$arr2=array(70,90,80);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var_dump ($arr1==$arr2);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var_dump ($arr2!=$arr1);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"/>
          <p:cNvSpPr txBox="1"/>
          <p:nvPr/>
        </p:nvSpPr>
        <p:spPr>
          <a:xfrm>
            <a:off x="5904689" y="3698626"/>
            <a:ext cx="509729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bool(true)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bool(false)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olar bear, ice bergs " id="96" name="Google Shape;96;p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058400" cy="77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6"/>
          <p:cNvSpPr txBox="1"/>
          <p:nvPr>
            <p:ph idx="1" type="body"/>
          </p:nvPr>
        </p:nvSpPr>
        <p:spPr>
          <a:xfrm>
            <a:off x="326026" y="344083"/>
            <a:ext cx="7892716" cy="5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N"/>
              <a:t>INEQUALITY ARRAY OPERATOR (!=)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graphicFrame>
        <p:nvGraphicFramePr>
          <p:cNvPr id="98" name="Google Shape;98;p6"/>
          <p:cNvGraphicFramePr/>
          <p:nvPr/>
        </p:nvGraphicFramePr>
        <p:xfrm>
          <a:off x="4280170" y="11942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{1044A3D1-94A6-48AB-9D4C-83FD091E8257}</a:tableStyleId>
              </a:tblPr>
              <a:tblGrid>
                <a:gridCol w="5564225"/>
              </a:tblGrid>
              <a:tr h="4932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IN" sz="1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&lt;?php</a:t>
                      </a:r>
                      <a:endParaRPr b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IN" sz="1800" u="none" cap="none" strike="noStrike">
                          <a:solidFill>
                            <a:srgbClr val="002D7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$arr1</a:t>
                      </a:r>
                      <a:r>
                        <a:rPr b="0" lang="en-IN" sz="1800" u="none" cap="none" strike="noStrike">
                          <a:solidFill>
                            <a:srgbClr val="006FE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lang="en-IN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=</a:t>
                      </a:r>
                      <a:r>
                        <a:rPr b="0" lang="en-IN" sz="1800" u="none" cap="none" strike="noStrike">
                          <a:solidFill>
                            <a:srgbClr val="006FE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lang="en-IN" sz="18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[</a:t>
                      </a:r>
                      <a:r>
                        <a:rPr b="0" lang="en-IN" sz="18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'a'</a:t>
                      </a:r>
                      <a:r>
                        <a:rPr b="0" lang="en-IN" sz="1800" u="none" cap="none" strike="noStrike">
                          <a:solidFill>
                            <a:srgbClr val="006FE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lang="en-IN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=</a:t>
                      </a:r>
                      <a:r>
                        <a:rPr b="0" lang="en-IN" sz="1800" u="none" cap="none" strike="noStrike">
                          <a:solidFill>
                            <a:srgbClr val="006FE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&gt; </a:t>
                      </a:r>
                      <a:r>
                        <a:rPr b="0" lang="en-IN" sz="18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'Apple'</a:t>
                      </a:r>
                      <a:r>
                        <a:rPr b="0" lang="en-IN" sz="18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</a:t>
                      </a:r>
                      <a:r>
                        <a:rPr b="0" lang="en-IN" sz="1800" u="none" cap="none" strike="noStrike">
                          <a:solidFill>
                            <a:srgbClr val="006FE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lang="en-IN" sz="18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'p'</a:t>
                      </a:r>
                      <a:r>
                        <a:rPr b="0" lang="en-IN" sz="1800" u="none" cap="none" strike="noStrike">
                          <a:solidFill>
                            <a:srgbClr val="006FE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lang="en-IN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=</a:t>
                      </a:r>
                      <a:r>
                        <a:rPr b="0" lang="en-IN" sz="1800" u="none" cap="none" strike="noStrike">
                          <a:solidFill>
                            <a:srgbClr val="006FE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&gt; </a:t>
                      </a:r>
                      <a:r>
                        <a:rPr b="0" lang="en-IN" sz="18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'Pineapple'</a:t>
                      </a:r>
                      <a:r>
                        <a:rPr b="0" lang="en-IN" sz="18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</a:t>
                      </a:r>
                      <a:r>
                        <a:rPr b="0" lang="en-IN" sz="1800" u="none" cap="none" strike="noStrike">
                          <a:solidFill>
                            <a:srgbClr val="006FE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lang="en-IN" sz="18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'k'</a:t>
                      </a:r>
                      <a:r>
                        <a:rPr b="0" lang="en-IN" sz="1800" u="none" cap="none" strike="noStrike">
                          <a:solidFill>
                            <a:srgbClr val="006FE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lang="en-IN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=</a:t>
                      </a:r>
                      <a:r>
                        <a:rPr b="0" lang="en-IN" sz="1800" u="none" cap="none" strike="noStrike">
                          <a:solidFill>
                            <a:srgbClr val="006FE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&gt; </a:t>
                      </a:r>
                      <a:r>
                        <a:rPr b="0" lang="en-IN" sz="18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'Kiwi'</a:t>
                      </a:r>
                      <a:r>
                        <a:rPr b="0" lang="en-IN" sz="18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];</a:t>
                      </a:r>
                      <a:endParaRPr b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IN" sz="1800" u="none" cap="none" strike="noStrike">
                          <a:solidFill>
                            <a:srgbClr val="002D7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$arr2</a:t>
                      </a:r>
                      <a:r>
                        <a:rPr b="0" lang="en-IN" sz="1800" u="none" cap="none" strike="noStrike">
                          <a:solidFill>
                            <a:srgbClr val="006FE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lang="en-IN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=</a:t>
                      </a:r>
                      <a:r>
                        <a:rPr b="0" lang="en-IN" sz="1800" u="none" cap="none" strike="noStrike">
                          <a:solidFill>
                            <a:srgbClr val="006FE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lang="en-IN" sz="18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[</a:t>
                      </a:r>
                      <a:r>
                        <a:rPr b="0" lang="en-IN" sz="18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'a'</a:t>
                      </a:r>
                      <a:r>
                        <a:rPr b="0" lang="en-IN" sz="1800" u="none" cap="none" strike="noStrike">
                          <a:solidFill>
                            <a:srgbClr val="006FE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lang="en-IN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=</a:t>
                      </a:r>
                      <a:r>
                        <a:rPr b="0" lang="en-IN" sz="1800" u="none" cap="none" strike="noStrike">
                          <a:solidFill>
                            <a:srgbClr val="006FE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&gt; </a:t>
                      </a:r>
                      <a:r>
                        <a:rPr b="0" lang="en-IN" sz="18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'Apple'</a:t>
                      </a:r>
                      <a:r>
                        <a:rPr b="0" lang="en-IN" sz="18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</a:t>
                      </a:r>
                      <a:r>
                        <a:rPr b="0" lang="en-IN" sz="1800" u="none" cap="none" strike="noStrike">
                          <a:solidFill>
                            <a:srgbClr val="006FE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lang="en-IN" sz="18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'p'</a:t>
                      </a:r>
                      <a:r>
                        <a:rPr b="0" lang="en-IN" sz="1800" u="none" cap="none" strike="noStrike">
                          <a:solidFill>
                            <a:srgbClr val="006FE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lang="en-IN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=</a:t>
                      </a:r>
                      <a:r>
                        <a:rPr b="0" lang="en-IN" sz="1800" u="none" cap="none" strike="noStrike">
                          <a:solidFill>
                            <a:srgbClr val="006FE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&gt; </a:t>
                      </a:r>
                      <a:r>
                        <a:rPr b="0" lang="en-IN" sz="18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'Pineapple'</a:t>
                      </a:r>
                      <a:r>
                        <a:rPr b="0" lang="en-IN" sz="18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</a:t>
                      </a:r>
                      <a:r>
                        <a:rPr b="0" lang="en-IN" sz="1800" u="none" cap="none" strike="noStrike">
                          <a:solidFill>
                            <a:srgbClr val="006FE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lang="en-IN" sz="18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'k'</a:t>
                      </a:r>
                      <a:r>
                        <a:rPr b="0" lang="en-IN" sz="1800" u="none" cap="none" strike="noStrike">
                          <a:solidFill>
                            <a:srgbClr val="006FE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lang="en-IN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=</a:t>
                      </a:r>
                      <a:r>
                        <a:rPr b="0" lang="en-IN" sz="1800" u="none" cap="none" strike="noStrike">
                          <a:solidFill>
                            <a:srgbClr val="006FE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&gt; </a:t>
                      </a:r>
                      <a:r>
                        <a:rPr b="0" lang="en-IN" sz="18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'Kiwi'</a:t>
                      </a:r>
                      <a:r>
                        <a:rPr b="0" lang="en-IN" sz="18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];</a:t>
                      </a:r>
                      <a:endParaRPr b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IN" sz="1800" u="none" cap="none" strike="noStrike">
                          <a:solidFill>
                            <a:srgbClr val="002D7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$arr3</a:t>
                      </a:r>
                      <a:r>
                        <a:rPr b="0" lang="en-IN" sz="1800" u="none" cap="none" strike="noStrike">
                          <a:solidFill>
                            <a:srgbClr val="006FE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lang="en-IN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=</a:t>
                      </a:r>
                      <a:r>
                        <a:rPr b="0" lang="en-IN" sz="1800" u="none" cap="none" strike="noStrike">
                          <a:solidFill>
                            <a:srgbClr val="006FE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lang="en-IN" sz="18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[</a:t>
                      </a:r>
                      <a:r>
                        <a:rPr b="0" lang="en-IN" sz="18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'b'</a:t>
                      </a:r>
                      <a:r>
                        <a:rPr b="0" lang="en-IN" sz="1800" u="none" cap="none" strike="noStrike">
                          <a:solidFill>
                            <a:srgbClr val="006FE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lang="en-IN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=</a:t>
                      </a:r>
                      <a:r>
                        <a:rPr b="0" lang="en-IN" sz="1800" u="none" cap="none" strike="noStrike">
                          <a:solidFill>
                            <a:srgbClr val="006FE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&gt; </a:t>
                      </a:r>
                      <a:r>
                        <a:rPr b="0" lang="en-IN" sz="18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'Apple'</a:t>
                      </a:r>
                      <a:r>
                        <a:rPr b="0" lang="en-IN" sz="18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</a:t>
                      </a:r>
                      <a:r>
                        <a:rPr b="0" lang="en-IN" sz="1800" u="none" cap="none" strike="noStrike">
                          <a:solidFill>
                            <a:srgbClr val="006FE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lang="en-IN" sz="18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'p'</a:t>
                      </a:r>
                      <a:r>
                        <a:rPr b="0" lang="en-IN" sz="1800" u="none" cap="none" strike="noStrike">
                          <a:solidFill>
                            <a:srgbClr val="006FE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lang="en-IN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=</a:t>
                      </a:r>
                      <a:r>
                        <a:rPr b="0" lang="en-IN" sz="1800" u="none" cap="none" strike="noStrike">
                          <a:solidFill>
                            <a:srgbClr val="006FE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&gt; </a:t>
                      </a:r>
                      <a:r>
                        <a:rPr b="0" lang="en-IN" sz="18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'Pineapple'</a:t>
                      </a:r>
                      <a:r>
                        <a:rPr b="0" lang="en-IN" sz="18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</a:t>
                      </a:r>
                      <a:r>
                        <a:rPr b="0" lang="en-IN" sz="1800" u="none" cap="none" strike="noStrike">
                          <a:solidFill>
                            <a:srgbClr val="006FE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lang="en-IN" sz="18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'k'</a:t>
                      </a:r>
                      <a:r>
                        <a:rPr b="0" lang="en-IN" sz="1800" u="none" cap="none" strike="noStrike">
                          <a:solidFill>
                            <a:srgbClr val="006FE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lang="en-IN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=</a:t>
                      </a:r>
                      <a:r>
                        <a:rPr b="0" lang="en-IN" sz="1800" u="none" cap="none" strike="noStrike">
                          <a:solidFill>
                            <a:srgbClr val="006FE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&gt; </a:t>
                      </a:r>
                      <a:r>
                        <a:rPr b="0" lang="en-IN" sz="18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'Kiwi'</a:t>
                      </a:r>
                      <a:r>
                        <a:rPr b="0" lang="en-IN" sz="18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];</a:t>
                      </a:r>
                      <a:endParaRPr b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IN" sz="1800" u="none" cap="none" strike="noStrike">
                          <a:solidFill>
                            <a:srgbClr val="002D7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$arr4</a:t>
                      </a:r>
                      <a:r>
                        <a:rPr b="0" lang="en-IN" sz="1800" u="none" cap="none" strike="noStrike">
                          <a:solidFill>
                            <a:srgbClr val="006FE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lang="en-IN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=</a:t>
                      </a:r>
                      <a:r>
                        <a:rPr b="0" lang="en-IN" sz="1800" u="none" cap="none" strike="noStrike">
                          <a:solidFill>
                            <a:srgbClr val="006FE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lang="en-IN" sz="18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[</a:t>
                      </a:r>
                      <a:r>
                        <a:rPr b="0" lang="en-IN" sz="18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'a'</a:t>
                      </a:r>
                      <a:r>
                        <a:rPr b="0" lang="en-IN" sz="1800" u="none" cap="none" strike="noStrike">
                          <a:solidFill>
                            <a:srgbClr val="006FE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lang="en-IN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=</a:t>
                      </a:r>
                      <a:r>
                        <a:rPr b="0" lang="en-IN" sz="1800" u="none" cap="none" strike="noStrike">
                          <a:solidFill>
                            <a:srgbClr val="006FE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&gt; </a:t>
                      </a:r>
                      <a:r>
                        <a:rPr b="0" lang="en-IN" sz="18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'Banana'</a:t>
                      </a:r>
                      <a:r>
                        <a:rPr b="0" lang="en-IN" sz="18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</a:t>
                      </a:r>
                      <a:r>
                        <a:rPr b="0" lang="en-IN" sz="1800" u="none" cap="none" strike="noStrike">
                          <a:solidFill>
                            <a:srgbClr val="006FE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lang="en-IN" sz="18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'p'</a:t>
                      </a:r>
                      <a:r>
                        <a:rPr b="0" lang="en-IN" sz="1800" u="none" cap="none" strike="noStrike">
                          <a:solidFill>
                            <a:srgbClr val="006FE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lang="en-IN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=</a:t>
                      </a:r>
                      <a:r>
                        <a:rPr b="0" lang="en-IN" sz="1800" u="none" cap="none" strike="noStrike">
                          <a:solidFill>
                            <a:srgbClr val="006FE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&gt; </a:t>
                      </a:r>
                      <a:r>
                        <a:rPr b="0" lang="en-IN" sz="18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'Pineapple'</a:t>
                      </a:r>
                      <a:r>
                        <a:rPr b="0" lang="en-IN" sz="18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</a:t>
                      </a:r>
                      <a:r>
                        <a:rPr b="0" lang="en-IN" sz="1800" u="none" cap="none" strike="noStrike">
                          <a:solidFill>
                            <a:srgbClr val="006FE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lang="en-IN" sz="18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'k'</a:t>
                      </a:r>
                      <a:r>
                        <a:rPr b="0" lang="en-IN" sz="1800" u="none" cap="none" strike="noStrike">
                          <a:solidFill>
                            <a:srgbClr val="006FE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lang="en-IN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=</a:t>
                      </a:r>
                      <a:r>
                        <a:rPr b="0" lang="en-IN" sz="1800" u="none" cap="none" strike="noStrike">
                          <a:solidFill>
                            <a:srgbClr val="006FE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&gt; </a:t>
                      </a:r>
                      <a:r>
                        <a:rPr b="0" lang="en-IN" sz="18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'Kiwi'</a:t>
                      </a:r>
                      <a:r>
                        <a:rPr b="0" lang="en-IN" sz="18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];</a:t>
                      </a:r>
                      <a:endParaRPr b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IN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IN" sz="1800" u="none" cap="none" strike="noStrike">
                          <a:solidFill>
                            <a:srgbClr val="002D7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$check1</a:t>
                      </a:r>
                      <a:r>
                        <a:rPr b="0" lang="en-IN" sz="1800" u="none" cap="none" strike="noStrike">
                          <a:solidFill>
                            <a:srgbClr val="006FE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lang="en-IN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=</a:t>
                      </a:r>
                      <a:r>
                        <a:rPr b="0" lang="en-IN" sz="1800" u="none" cap="none" strike="noStrike">
                          <a:solidFill>
                            <a:srgbClr val="006FE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lang="en-IN" sz="1800" u="none" cap="none" strike="noStrike">
                          <a:solidFill>
                            <a:srgbClr val="002D7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$arr1</a:t>
                      </a:r>
                      <a:r>
                        <a:rPr b="0" lang="en-IN" sz="1800" u="none" cap="none" strike="noStrike">
                          <a:solidFill>
                            <a:srgbClr val="006FE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lang="en-IN" sz="18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!</a:t>
                      </a:r>
                      <a:r>
                        <a:rPr b="0" lang="en-IN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=</a:t>
                      </a:r>
                      <a:r>
                        <a:rPr b="0" lang="en-IN" sz="1800" u="none" cap="none" strike="noStrike">
                          <a:solidFill>
                            <a:srgbClr val="006FE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lang="en-IN" sz="1800" u="none" cap="none" strike="noStrike">
                          <a:solidFill>
                            <a:srgbClr val="002D7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$arr2</a:t>
                      </a:r>
                      <a:r>
                        <a:rPr b="0" lang="en-IN" sz="18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;</a:t>
                      </a:r>
                      <a:endParaRPr b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IN" sz="1800" u="none" cap="none" strike="noStrike">
                          <a:solidFill>
                            <a:srgbClr val="004ED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var_dump</a:t>
                      </a:r>
                      <a:r>
                        <a:rPr b="0" lang="en-IN" sz="18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b="0" lang="en-IN" sz="1800" u="none" cap="none" strike="noStrike">
                          <a:solidFill>
                            <a:srgbClr val="002D7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$check1</a:t>
                      </a:r>
                      <a:r>
                        <a:rPr b="0" lang="en-IN" sz="18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);</a:t>
                      </a:r>
                      <a:endParaRPr b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IN" sz="1800" u="none" cap="none" strike="noStrike">
                          <a:solidFill>
                            <a:srgbClr val="FF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#Result bool(false)</a:t>
                      </a:r>
                      <a:endParaRPr b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IN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IN" sz="1800" u="none" cap="none" strike="noStrike">
                          <a:solidFill>
                            <a:srgbClr val="002D7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$check2</a:t>
                      </a:r>
                      <a:r>
                        <a:rPr b="0" lang="en-IN" sz="1800" u="none" cap="none" strike="noStrike">
                          <a:solidFill>
                            <a:srgbClr val="006FE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lang="en-IN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=</a:t>
                      </a:r>
                      <a:r>
                        <a:rPr b="0" lang="en-IN" sz="1800" u="none" cap="none" strike="noStrike">
                          <a:solidFill>
                            <a:srgbClr val="006FE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lang="en-IN" sz="1800" u="none" cap="none" strike="noStrike">
                          <a:solidFill>
                            <a:srgbClr val="002D7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$arr1</a:t>
                      </a:r>
                      <a:r>
                        <a:rPr b="0" lang="en-IN" sz="1800" u="none" cap="none" strike="noStrike">
                          <a:solidFill>
                            <a:srgbClr val="006FE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lang="en-IN" sz="18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!</a:t>
                      </a:r>
                      <a:r>
                        <a:rPr b="0" lang="en-IN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=</a:t>
                      </a:r>
                      <a:r>
                        <a:rPr b="0" lang="en-IN" sz="1800" u="none" cap="none" strike="noStrike">
                          <a:solidFill>
                            <a:srgbClr val="006FE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lang="en-IN" sz="1800" u="none" cap="none" strike="noStrike">
                          <a:solidFill>
                            <a:srgbClr val="002D7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$arr3</a:t>
                      </a:r>
                      <a:r>
                        <a:rPr b="0" lang="en-IN" sz="18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;</a:t>
                      </a:r>
                      <a:endParaRPr b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IN" sz="1800" u="none" cap="none" strike="noStrike">
                          <a:solidFill>
                            <a:srgbClr val="004ED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var_dump</a:t>
                      </a:r>
                      <a:r>
                        <a:rPr b="0" lang="en-IN" sz="18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b="0" lang="en-IN" sz="1800" u="none" cap="none" strike="noStrike">
                          <a:solidFill>
                            <a:srgbClr val="002D7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$check2</a:t>
                      </a:r>
                      <a:r>
                        <a:rPr b="0" lang="en-IN" sz="18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);</a:t>
                      </a:r>
                      <a:endParaRPr b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IN" sz="1800" u="none" cap="none" strike="noStrike">
                          <a:solidFill>
                            <a:srgbClr val="FF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#Result bool(true)</a:t>
                      </a:r>
                      <a:endParaRPr b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IN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IN" sz="1800" u="none" cap="none" strike="noStrike">
                          <a:solidFill>
                            <a:srgbClr val="002D7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$check3</a:t>
                      </a:r>
                      <a:r>
                        <a:rPr b="0" lang="en-IN" sz="1800" u="none" cap="none" strike="noStrike">
                          <a:solidFill>
                            <a:srgbClr val="006FE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lang="en-IN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=</a:t>
                      </a:r>
                      <a:r>
                        <a:rPr b="0" lang="en-IN" sz="1800" u="none" cap="none" strike="noStrike">
                          <a:solidFill>
                            <a:srgbClr val="006FE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lang="en-IN" sz="1800" u="none" cap="none" strike="noStrike">
                          <a:solidFill>
                            <a:srgbClr val="002D7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$arr1</a:t>
                      </a:r>
                      <a:r>
                        <a:rPr b="0" lang="en-IN" sz="1800" u="none" cap="none" strike="noStrike">
                          <a:solidFill>
                            <a:srgbClr val="006FE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lang="en-IN" sz="18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!</a:t>
                      </a:r>
                      <a:r>
                        <a:rPr b="0" lang="en-IN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=</a:t>
                      </a:r>
                      <a:r>
                        <a:rPr b="0" lang="en-IN" sz="1800" u="none" cap="none" strike="noStrike">
                          <a:solidFill>
                            <a:srgbClr val="006FE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lang="en-IN" sz="1800" u="none" cap="none" strike="noStrike">
                          <a:solidFill>
                            <a:srgbClr val="002D7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$arr4</a:t>
                      </a:r>
                      <a:r>
                        <a:rPr b="0" lang="en-IN" sz="18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;</a:t>
                      </a:r>
                      <a:endParaRPr b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IN" sz="1800" u="none" cap="none" strike="noStrike">
                          <a:solidFill>
                            <a:srgbClr val="004ED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var_dump</a:t>
                      </a:r>
                      <a:r>
                        <a:rPr b="0" lang="en-IN" sz="18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b="0" lang="en-IN" sz="1800" u="none" cap="none" strike="noStrike">
                          <a:solidFill>
                            <a:srgbClr val="002D7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$check3</a:t>
                      </a:r>
                      <a:r>
                        <a:rPr b="0" lang="en-IN" sz="18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);</a:t>
                      </a:r>
                      <a:endParaRPr b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IN" sz="1800" u="none" cap="none" strike="noStrike">
                          <a:solidFill>
                            <a:srgbClr val="FF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#Result bool(true)</a:t>
                      </a:r>
                      <a:endParaRPr b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IN" sz="1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?&gt;</a:t>
                      </a:r>
                      <a:endParaRPr b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825" marB="40825" marR="81650" marL="816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9" name="Google Shape;99;p6"/>
          <p:cNvSpPr/>
          <p:nvPr/>
        </p:nvSpPr>
        <p:spPr>
          <a:xfrm>
            <a:off x="1284200" y="5377988"/>
            <a:ext cx="10058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200"/>
              <a:buFont typeface="Arial"/>
              <a:buNone/>
            </a:pPr>
            <a:br>
              <a:rPr b="0" i="0" lang="en-IN" sz="1200" u="none" cap="none" strike="noStrik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6"/>
          <p:cNvSpPr txBox="1"/>
          <p:nvPr/>
        </p:nvSpPr>
        <p:spPr>
          <a:xfrm>
            <a:off x="214009" y="1318919"/>
            <a:ext cx="4281352" cy="2783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Inequality Array Operator is used to check if </a:t>
            </a:r>
            <a:r>
              <a:rPr b="1" i="0" lang="en-IN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both arrays have the same elements </a:t>
            </a:r>
            <a:r>
              <a:rPr b="0" i="0" lang="en-I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 not It returns Boolean true if arrays are not equal, Boolean false for equal arrays.</a:t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agram, Koala in a tree " id="105" name="Google Shape;105;p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5800"/>
            <a:ext cx="10058400" cy="77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7"/>
          <p:cNvSpPr txBox="1"/>
          <p:nvPr>
            <p:ph idx="1" type="body"/>
          </p:nvPr>
        </p:nvSpPr>
        <p:spPr>
          <a:xfrm>
            <a:off x="411635" y="341217"/>
            <a:ext cx="7892716" cy="5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i="0" lang="en-IN">
                <a:solidFill>
                  <a:srgbClr val="000000"/>
                </a:solidFill>
                <a:latin typeface="Heebo"/>
                <a:ea typeface="Heebo"/>
                <a:cs typeface="Heebo"/>
                <a:sym typeface="Heebo"/>
              </a:rPr>
              <a:t>IDENTITY OPERATORS - ARRAYS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07" name="Google Shape;107;p7"/>
          <p:cNvSpPr txBox="1"/>
          <p:nvPr/>
        </p:nvSpPr>
        <p:spPr>
          <a:xfrm>
            <a:off x="2023352" y="1460757"/>
            <a:ext cx="556422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Arrays are identical if and only if both of them have same set of key-value pairs and in same order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7"/>
          <p:cNvSpPr txBox="1"/>
          <p:nvPr/>
        </p:nvSpPr>
        <p:spPr>
          <a:xfrm>
            <a:off x="1809346" y="2491159"/>
            <a:ext cx="5097294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&lt;?php</a:t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$arr1=array(0=&gt;70, 1=&gt;80, 2=&gt;90);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$arr2=array(70,90,80);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var_dump ($arr1===$arr2);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$arr3=[70,80,90];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var_dump ($arr3===$arr1);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7"/>
          <p:cNvSpPr txBox="1"/>
          <p:nvPr/>
        </p:nvSpPr>
        <p:spPr>
          <a:xfrm>
            <a:off x="5729592" y="4353727"/>
            <a:ext cx="257475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rgbClr val="00206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OUTPUT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rgbClr val="00206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bool(false)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rgbClr val="00206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bool(true)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agram, Koala in a tree " id="114" name="Google Shape;114;p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5800"/>
            <a:ext cx="10058400" cy="77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8"/>
          <p:cNvSpPr txBox="1"/>
          <p:nvPr>
            <p:ph idx="1" type="body"/>
          </p:nvPr>
        </p:nvSpPr>
        <p:spPr>
          <a:xfrm>
            <a:off x="411635" y="341217"/>
            <a:ext cx="7892716" cy="5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N"/>
              <a:t>NON-IDENTITY ARRAY OPERATOR (!==)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16" name="Google Shape;116;p8"/>
          <p:cNvSpPr txBox="1"/>
          <p:nvPr/>
        </p:nvSpPr>
        <p:spPr>
          <a:xfrm>
            <a:off x="2033080" y="1012075"/>
            <a:ext cx="509729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arrays are Non-identical if the Keys and Values both are not equal.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8"/>
          <p:cNvSpPr txBox="1"/>
          <p:nvPr/>
        </p:nvSpPr>
        <p:spPr>
          <a:xfrm>
            <a:off x="2480553" y="1778190"/>
            <a:ext cx="5823798" cy="5047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IN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&lt;?php</a:t>
            </a:r>
            <a:endParaRPr b="1" i="0" sz="1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IN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$arr1 = ['a' =&gt; 'Apple', 'p' =&gt; 'Pineapple', 'k' =&gt; 'Kiwi'];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IN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$arr2 = ['p' =&gt; 'Pineapple', 'a' =&gt; 'Apple', 'k' =&gt; 'Kiwi'];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IN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$arr3 = ['b' =&gt; 'Apple', 'p' =&gt; 'Pineapple', 'k' =&gt; 'Kiwi'];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IN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$arr4 = ['a' =&gt; 'Banana', 'p' =&gt; 'Pineapple', 'k' =&gt; 'Kiwi'];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IN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$arr5 = ['a' =&gt; 'Apple', 'p' =&gt; 'Pineapple', 'k' =&gt; 'Kiwi'];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IN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IN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$check1 = $arr1 !== $arr2;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IN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var_dump($check1);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IN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#Result bool(true)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IN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IN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$check2 = $arr1 !== $arr3;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IN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var_dump($check2);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IN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#Result bool(true)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IN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IN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$check3 = $arr1 !== $arr4;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IN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var_dump($check3);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IN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#Result bool(true)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IN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IN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$check4 = $arr1 !== $arr5;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IN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var_dump($check4);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IN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#Result bool(false)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IN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?&gt;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 pattern. Jungle cat and leaves" id="122" name="Google Shape;122;p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81898"/>
            <a:ext cx="10058400" cy="77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9"/>
          <p:cNvSpPr txBox="1"/>
          <p:nvPr>
            <p:ph idx="4" type="body"/>
          </p:nvPr>
        </p:nvSpPr>
        <p:spPr>
          <a:xfrm>
            <a:off x="692150" y="2790696"/>
            <a:ext cx="8674100" cy="882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</a:pPr>
            <a:r>
              <a:rPr lang="en-IN"/>
              <a:t>THANK YOU</a:t>
            </a:r>
            <a:endParaRPr/>
          </a:p>
        </p:txBody>
      </p:sp>
      <p:sp>
        <p:nvSpPr>
          <p:cNvPr id="124" name="Google Shape;124;p9"/>
          <p:cNvSpPr txBox="1"/>
          <p:nvPr>
            <p:ph idx="5" type="body"/>
          </p:nvPr>
        </p:nvSpPr>
        <p:spPr>
          <a:xfrm>
            <a:off x="6917852" y="7429018"/>
            <a:ext cx="2897356" cy="522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en-IN"/>
              <a:t>akilandeswarib@sigc.edu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ertificate of Award Animals 1">
      <a:dk1>
        <a:srgbClr val="000000"/>
      </a:dk1>
      <a:lt1>
        <a:srgbClr val="FFFFFF"/>
      </a:lt1>
      <a:dk2>
        <a:srgbClr val="56C4DD"/>
      </a:dk2>
      <a:lt2>
        <a:srgbClr val="839115"/>
      </a:lt2>
      <a:accent1>
        <a:srgbClr val="BE563E"/>
      </a:accent1>
      <a:accent2>
        <a:srgbClr val="839115"/>
      </a:accent2>
      <a:accent3>
        <a:srgbClr val="56C4DD"/>
      </a:accent3>
      <a:accent4>
        <a:srgbClr val="00B6AA"/>
      </a:accent4>
      <a:accent5>
        <a:srgbClr val="F4C076"/>
      </a:accent5>
      <a:accent6>
        <a:srgbClr val="B8EAEE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